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3"/>
  </p:notesMasterIdLst>
  <p:handoutMasterIdLst>
    <p:handoutMasterId r:id="rId124"/>
  </p:handoutMasterIdLst>
  <p:sldIdLst>
    <p:sldId id="900" r:id="rId2"/>
    <p:sldId id="903" r:id="rId3"/>
    <p:sldId id="904" r:id="rId4"/>
    <p:sldId id="905" r:id="rId5"/>
    <p:sldId id="907" r:id="rId6"/>
    <p:sldId id="908" r:id="rId7"/>
    <p:sldId id="909" r:id="rId8"/>
    <p:sldId id="910" r:id="rId9"/>
    <p:sldId id="911" r:id="rId10"/>
    <p:sldId id="912" r:id="rId11"/>
    <p:sldId id="790" r:id="rId12"/>
    <p:sldId id="913" r:id="rId13"/>
    <p:sldId id="794" r:id="rId14"/>
    <p:sldId id="894" r:id="rId15"/>
    <p:sldId id="753" r:id="rId16"/>
    <p:sldId id="763" r:id="rId17"/>
    <p:sldId id="782" r:id="rId18"/>
    <p:sldId id="762" r:id="rId19"/>
    <p:sldId id="764" r:id="rId20"/>
    <p:sldId id="797" r:id="rId21"/>
    <p:sldId id="805" r:id="rId22"/>
    <p:sldId id="806" r:id="rId23"/>
    <p:sldId id="807" r:id="rId24"/>
    <p:sldId id="808" r:id="rId25"/>
    <p:sldId id="809" r:id="rId26"/>
    <p:sldId id="810" r:id="rId27"/>
    <p:sldId id="819" r:id="rId28"/>
    <p:sldId id="824" r:id="rId29"/>
    <p:sldId id="684" r:id="rId30"/>
    <p:sldId id="685" r:id="rId31"/>
    <p:sldId id="686" r:id="rId32"/>
    <p:sldId id="687" r:id="rId33"/>
    <p:sldId id="688" r:id="rId34"/>
    <p:sldId id="846" r:id="rId35"/>
    <p:sldId id="863" r:id="rId36"/>
    <p:sldId id="691" r:id="rId37"/>
    <p:sldId id="692" r:id="rId38"/>
    <p:sldId id="693" r:id="rId39"/>
    <p:sldId id="694" r:id="rId40"/>
    <p:sldId id="695" r:id="rId41"/>
    <p:sldId id="881" r:id="rId42"/>
    <p:sldId id="697" r:id="rId43"/>
    <p:sldId id="698" r:id="rId44"/>
    <p:sldId id="700" r:id="rId45"/>
    <p:sldId id="701" r:id="rId46"/>
    <p:sldId id="702" r:id="rId47"/>
    <p:sldId id="703" r:id="rId48"/>
    <p:sldId id="704" r:id="rId49"/>
    <p:sldId id="705" r:id="rId50"/>
    <p:sldId id="706" r:id="rId51"/>
    <p:sldId id="707" r:id="rId52"/>
    <p:sldId id="708" r:id="rId53"/>
    <p:sldId id="709" r:id="rId54"/>
    <p:sldId id="710" r:id="rId55"/>
    <p:sldId id="711" r:id="rId56"/>
    <p:sldId id="712" r:id="rId57"/>
    <p:sldId id="713" r:id="rId58"/>
    <p:sldId id="714" r:id="rId59"/>
    <p:sldId id="715" r:id="rId60"/>
    <p:sldId id="716" r:id="rId61"/>
    <p:sldId id="717" r:id="rId62"/>
    <p:sldId id="848" r:id="rId63"/>
    <p:sldId id="719" r:id="rId64"/>
    <p:sldId id="916" r:id="rId65"/>
    <p:sldId id="825" r:id="rId66"/>
    <p:sldId id="722" r:id="rId67"/>
    <p:sldId id="727" r:id="rId68"/>
    <p:sldId id="728" r:id="rId69"/>
    <p:sldId id="729" r:id="rId70"/>
    <p:sldId id="732" r:id="rId71"/>
    <p:sldId id="883" r:id="rId72"/>
    <p:sldId id="885" r:id="rId73"/>
    <p:sldId id="886" r:id="rId74"/>
    <p:sldId id="733" r:id="rId75"/>
    <p:sldId id="932" r:id="rId76"/>
    <p:sldId id="888" r:id="rId77"/>
    <p:sldId id="928" r:id="rId78"/>
    <p:sldId id="929" r:id="rId79"/>
    <p:sldId id="930" r:id="rId80"/>
    <p:sldId id="931" r:id="rId81"/>
    <p:sldId id="735" r:id="rId82"/>
    <p:sldId id="736" r:id="rId83"/>
    <p:sldId id="918" r:id="rId84"/>
    <p:sldId id="935" r:id="rId85"/>
    <p:sldId id="856" r:id="rId86"/>
    <p:sldId id="901" r:id="rId87"/>
    <p:sldId id="923" r:id="rId88"/>
    <p:sldId id="844" r:id="rId89"/>
    <p:sldId id="857" r:id="rId90"/>
    <p:sldId id="858" r:id="rId91"/>
    <p:sldId id="859" r:id="rId92"/>
    <p:sldId id="924" r:id="rId93"/>
    <p:sldId id="925" r:id="rId94"/>
    <p:sldId id="864" r:id="rId95"/>
    <p:sldId id="865" r:id="rId96"/>
    <p:sldId id="868" r:id="rId97"/>
    <p:sldId id="869" r:id="rId98"/>
    <p:sldId id="936" r:id="rId99"/>
    <p:sldId id="867" r:id="rId100"/>
    <p:sldId id="870" r:id="rId101"/>
    <p:sldId id="875" r:id="rId102"/>
    <p:sldId id="871" r:id="rId103"/>
    <p:sldId id="876" r:id="rId104"/>
    <p:sldId id="877" r:id="rId105"/>
    <p:sldId id="892" r:id="rId106"/>
    <p:sldId id="878" r:id="rId107"/>
    <p:sldId id="891" r:id="rId108"/>
    <p:sldId id="879" r:id="rId109"/>
    <p:sldId id="937" r:id="rId110"/>
    <p:sldId id="860" r:id="rId111"/>
    <p:sldId id="926" r:id="rId112"/>
    <p:sldId id="902" r:id="rId113"/>
    <p:sldId id="325" r:id="rId114"/>
    <p:sldId id="827" r:id="rId115"/>
    <p:sldId id="832" r:id="rId116"/>
    <p:sldId id="833" r:id="rId117"/>
    <p:sldId id="760" r:id="rId118"/>
    <p:sldId id="915" r:id="rId119"/>
    <p:sldId id="919" r:id="rId120"/>
    <p:sldId id="920" r:id="rId121"/>
    <p:sldId id="780" r:id="rId122"/>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048" y="-192"/>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110</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114</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115</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116</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118</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16</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90</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91</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103</a:t>
            </a:fld>
            <a:endParaRPr lang="en-US"/>
          </a:p>
        </p:txBody>
      </p:sp>
    </p:spTree>
    <p:extLst>
      <p:ext uri="{BB962C8B-B14F-4D97-AF65-F5344CB8AC3E}">
        <p14:creationId xmlns:p14="http://schemas.microsoft.com/office/powerpoint/2010/main" val="2645536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114.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15.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6.wdp"/></Relationships>
</file>

<file path=ppt/slides/_rels/slide116.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7.wd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a:t>
            </a:r>
            <a:r>
              <a:rPr lang="en-US" altLang="zh-CN" sz="4000" dirty="0" smtClean="0">
                <a:solidFill>
                  <a:srgbClr val="800000"/>
                </a:solidFill>
                <a:latin typeface="Georgia" charset="0"/>
                <a:ea typeface="ＭＳ Ｐゴシック" charset="0"/>
                <a:cs typeface="ＭＳ Ｐゴシック" charset="0"/>
              </a:rPr>
              <a:t>Level,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a:t>
            </a:r>
            <a:r>
              <a:rPr lang="en-US" altLang="zh-CN" sz="4000" dirty="0" smtClean="0">
                <a:solidFill>
                  <a:srgbClr val="800000"/>
                </a:solidFill>
                <a:latin typeface="Georgia" charset="0"/>
                <a:ea typeface="ＭＳ Ｐゴシック" charset="0"/>
                <a:cs typeface="ＭＳ Ｐゴシック" charset="0"/>
              </a:rPr>
              <a:t>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endParaRPr lang="en-US" altLang="zh-CN" dirty="0" smtClean="0"/>
          </a:p>
          <a:p>
            <a:r>
              <a:rPr lang="en-US" altLang="zh-CN" dirty="0" smtClean="0"/>
              <a:t>Y. Richard Yang</a:t>
            </a:r>
          </a:p>
          <a:p>
            <a:endParaRPr lang="en-US" altLang="zh-CN" dirty="0"/>
          </a:p>
          <a:p>
            <a:r>
              <a:rPr lang="en-US" altLang="zh-CN" dirty="0" smtClean="0"/>
              <a:t>Dec. 3,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chemeClr val="accent5">
                    <a:lumMod val="75000"/>
                  </a:schemeClr>
                </a:solidFill>
                <a:ea typeface="ＭＳ Ｐゴシック" charset="0"/>
                <a:cs typeface="ＭＳ Ｐゴシック" charset="0"/>
              </a:rPr>
              <a:t>forwarding</a:t>
            </a:r>
            <a:r>
              <a:rPr lang="en-US" altLang="ja-JP" dirty="0" smtClean="0">
                <a:solidFill>
                  <a:schemeClr val="accent5">
                    <a:lumMod val="50000"/>
                  </a:schemeClr>
                </a:solidFill>
                <a:ea typeface="ＭＳ Ｐゴシック" charset="0"/>
                <a:cs typeface="ＭＳ Ｐゴシック" charset="0"/>
              </a:rPr>
              <a:t>, </a:t>
            </a:r>
            <a:r>
              <a:rPr lang="en-US" altLang="ja-JP" dirty="0" smtClean="0">
                <a:solidFill>
                  <a:srgbClr val="660066"/>
                </a:solidFill>
                <a:ea typeface="ＭＳ Ｐゴシック" charset="0"/>
                <a:cs typeface="ＭＳ Ｐゴシック" charset="0"/>
              </a:rPr>
              <a:t>distribution, </a:t>
            </a:r>
            <a:r>
              <a:rPr lang="en-US" altLang="ja-JP" dirty="0" smtClean="0">
                <a:solidFill>
                  <a:srgbClr val="984807"/>
                </a:solidFill>
                <a:ea typeface="ＭＳ Ｐゴシック" charset="0"/>
                <a:cs typeface="ＭＳ Ｐゴシック" charset="0"/>
              </a:rPr>
              <a:t>configuration</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44731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100</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(in an intermediate representation)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101</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87485719"/>
              </p:ext>
            </p:extLst>
          </p:nvPr>
        </p:nvGraphicFramePr>
        <p:xfrm>
          <a:off x="5158254" y="3886908"/>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47285070"/>
              </p:ext>
            </p:extLst>
          </p:nvPr>
        </p:nvGraphicFramePr>
        <p:xfrm>
          <a:off x="2717031" y="3915127"/>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645402" y="3463456"/>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37596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5" name="Freeform 4"/>
          <p:cNvSpPr/>
          <p:nvPr/>
        </p:nvSpPr>
        <p:spPr>
          <a:xfrm>
            <a:off x="109611" y="1679222"/>
            <a:ext cx="440722" cy="1905000"/>
          </a:xfrm>
          <a:custGeom>
            <a:avLst/>
            <a:gdLst>
              <a:gd name="connsiteX0" fmla="*/ 440722 w 440722"/>
              <a:gd name="connsiteY0" fmla="*/ 0 h 1905000"/>
              <a:gd name="connsiteX1" fmla="*/ 3278 w 440722"/>
              <a:gd name="connsiteY1" fmla="*/ 945445 h 1905000"/>
              <a:gd name="connsiteX2" fmla="*/ 229056 w 440722"/>
              <a:gd name="connsiteY2" fmla="*/ 1905000 h 1905000"/>
            </a:gdLst>
            <a:ahLst/>
            <a:cxnLst>
              <a:cxn ang="0">
                <a:pos x="connsiteX0" y="connsiteY0"/>
              </a:cxn>
              <a:cxn ang="0">
                <a:pos x="connsiteX1" y="connsiteY1"/>
              </a:cxn>
              <a:cxn ang="0">
                <a:pos x="connsiteX2" y="connsiteY2"/>
              </a:cxn>
            </a:cxnLst>
            <a:rect l="l" t="t" r="r" b="b"/>
            <a:pathLst>
              <a:path w="440722" h="1905000">
                <a:moveTo>
                  <a:pt x="440722" y="0"/>
                </a:moveTo>
                <a:cubicBezTo>
                  <a:pt x="239639" y="313972"/>
                  <a:pt x="38556" y="627945"/>
                  <a:pt x="3278" y="945445"/>
                </a:cubicBezTo>
                <a:cubicBezTo>
                  <a:pt x="-32000" y="1262945"/>
                  <a:pt x="229056" y="1905000"/>
                  <a:pt x="229056" y="1905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Freeform 5"/>
          <p:cNvSpPr/>
          <p:nvPr/>
        </p:nvSpPr>
        <p:spPr>
          <a:xfrm>
            <a:off x="339181" y="1961444"/>
            <a:ext cx="2271375" cy="1782295"/>
          </a:xfrm>
          <a:custGeom>
            <a:avLst/>
            <a:gdLst>
              <a:gd name="connsiteX0" fmla="*/ 306280 w 2310058"/>
              <a:gd name="connsiteY0" fmla="*/ 0 h 1778000"/>
              <a:gd name="connsiteX1" fmla="*/ 165169 w 2310058"/>
              <a:gd name="connsiteY1" fmla="*/ 1199445 h 1778000"/>
              <a:gd name="connsiteX2" fmla="*/ 2310058 w 2310058"/>
              <a:gd name="connsiteY2" fmla="*/ 1778000 h 1778000"/>
              <a:gd name="connsiteX0" fmla="*/ 267597 w 2271375"/>
              <a:gd name="connsiteY0" fmla="*/ 0 h 1778000"/>
              <a:gd name="connsiteX1" fmla="*/ 182930 w 2271375"/>
              <a:gd name="connsiteY1" fmla="*/ 1467556 h 1778000"/>
              <a:gd name="connsiteX2" fmla="*/ 2271375 w 2271375"/>
              <a:gd name="connsiteY2" fmla="*/ 1778000 h 1778000"/>
              <a:gd name="connsiteX0" fmla="*/ 267597 w 2271375"/>
              <a:gd name="connsiteY0" fmla="*/ 0 h 1782295"/>
              <a:gd name="connsiteX1" fmla="*/ 182930 w 2271375"/>
              <a:gd name="connsiteY1" fmla="*/ 1538111 h 1782295"/>
              <a:gd name="connsiteX2" fmla="*/ 2271375 w 2271375"/>
              <a:gd name="connsiteY2" fmla="*/ 1778000 h 1782295"/>
            </a:gdLst>
            <a:ahLst/>
            <a:cxnLst>
              <a:cxn ang="0">
                <a:pos x="connsiteX0" y="connsiteY0"/>
              </a:cxn>
              <a:cxn ang="0">
                <a:pos x="connsiteX1" y="connsiteY1"/>
              </a:cxn>
              <a:cxn ang="0">
                <a:pos x="connsiteX2" y="connsiteY2"/>
              </a:cxn>
            </a:cxnLst>
            <a:rect l="l" t="t" r="r" b="b"/>
            <a:pathLst>
              <a:path w="2271375" h="1782295">
                <a:moveTo>
                  <a:pt x="267597" y="0"/>
                </a:moveTo>
                <a:cubicBezTo>
                  <a:pt x="30060" y="451556"/>
                  <a:pt x="-151033" y="1241778"/>
                  <a:pt x="182930" y="1538111"/>
                </a:cubicBezTo>
                <a:cubicBezTo>
                  <a:pt x="516893" y="1834444"/>
                  <a:pt x="2271375" y="1778000"/>
                  <a:pt x="2271375" y="1778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Freeform 7"/>
          <p:cNvSpPr/>
          <p:nvPr/>
        </p:nvSpPr>
        <p:spPr>
          <a:xfrm>
            <a:off x="467042" y="2314222"/>
            <a:ext cx="4768180" cy="1270010"/>
          </a:xfrm>
          <a:custGeom>
            <a:avLst/>
            <a:gdLst>
              <a:gd name="connsiteX0" fmla="*/ 288962 w 4945628"/>
              <a:gd name="connsiteY0" fmla="*/ 0 h 1340556"/>
              <a:gd name="connsiteX1" fmla="*/ 218406 w 4945628"/>
              <a:gd name="connsiteY1" fmla="*/ 917222 h 1340556"/>
              <a:gd name="connsiteX2" fmla="*/ 2716073 w 4945628"/>
              <a:gd name="connsiteY2" fmla="*/ 1255889 h 1340556"/>
              <a:gd name="connsiteX3" fmla="*/ 4945628 w 4945628"/>
              <a:gd name="connsiteY3" fmla="*/ 1340556 h 1340556"/>
              <a:gd name="connsiteX0" fmla="*/ 122498 w 4779164"/>
              <a:gd name="connsiteY0" fmla="*/ 0 h 1340556"/>
              <a:gd name="connsiteX1" fmla="*/ 404719 w 4779164"/>
              <a:gd name="connsiteY1" fmla="*/ 1171222 h 1340556"/>
              <a:gd name="connsiteX2" fmla="*/ 2549609 w 4779164"/>
              <a:gd name="connsiteY2" fmla="*/ 1255889 h 1340556"/>
              <a:gd name="connsiteX3" fmla="*/ 4779164 w 4779164"/>
              <a:gd name="connsiteY3" fmla="*/ 1340556 h 1340556"/>
              <a:gd name="connsiteX0" fmla="*/ 122498 w 4779164"/>
              <a:gd name="connsiteY0" fmla="*/ 0 h 1287266"/>
              <a:gd name="connsiteX1" fmla="*/ 404719 w 4779164"/>
              <a:gd name="connsiteY1" fmla="*/ 1171222 h 1287266"/>
              <a:gd name="connsiteX2" fmla="*/ 2549609 w 4779164"/>
              <a:gd name="connsiteY2" fmla="*/ 1255889 h 1287266"/>
              <a:gd name="connsiteX3" fmla="*/ 4779164 w 4779164"/>
              <a:gd name="connsiteY3" fmla="*/ 1270000 h 1287266"/>
              <a:gd name="connsiteX0" fmla="*/ 111514 w 4768180"/>
              <a:gd name="connsiteY0" fmla="*/ 0 h 1270010"/>
              <a:gd name="connsiteX1" fmla="*/ 436068 w 4768180"/>
              <a:gd name="connsiteY1" fmla="*/ 1143000 h 1270010"/>
              <a:gd name="connsiteX2" fmla="*/ 2538625 w 4768180"/>
              <a:gd name="connsiteY2" fmla="*/ 1255889 h 1270010"/>
              <a:gd name="connsiteX3" fmla="*/ 4768180 w 4768180"/>
              <a:gd name="connsiteY3" fmla="*/ 1270000 h 1270010"/>
            </a:gdLst>
            <a:ahLst/>
            <a:cxnLst>
              <a:cxn ang="0">
                <a:pos x="connsiteX0" y="connsiteY0"/>
              </a:cxn>
              <a:cxn ang="0">
                <a:pos x="connsiteX1" y="connsiteY1"/>
              </a:cxn>
              <a:cxn ang="0">
                <a:pos x="connsiteX2" y="connsiteY2"/>
              </a:cxn>
              <a:cxn ang="0">
                <a:pos x="connsiteX3" y="connsiteY3"/>
              </a:cxn>
            </a:cxnLst>
            <a:rect l="l" t="t" r="r" b="b"/>
            <a:pathLst>
              <a:path w="4768180" h="1270010">
                <a:moveTo>
                  <a:pt x="111514" y="0"/>
                </a:moveTo>
                <a:cubicBezTo>
                  <a:pt x="-126024" y="353953"/>
                  <a:pt x="31549" y="933685"/>
                  <a:pt x="436068" y="1143000"/>
                </a:cubicBezTo>
                <a:cubicBezTo>
                  <a:pt x="840587" y="1352315"/>
                  <a:pt x="1816606" y="1234722"/>
                  <a:pt x="2538625" y="1255889"/>
                </a:cubicBezTo>
                <a:cubicBezTo>
                  <a:pt x="3260644" y="1277056"/>
                  <a:pt x="4024995" y="1265296"/>
                  <a:pt x="4768180" y="1270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5" grpId="0" animBg="1"/>
      <p:bldP spid="6"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103</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105</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479778" y="4440671"/>
            <a:ext cx="1241778" cy="780440"/>
          </a:xfrm>
          <a:prstGeom prst="wedgeRoundRectCallout">
            <a:avLst>
              <a:gd name="adj1" fmla="val 99869"/>
              <a:gd name="adj2" fmla="val -444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Domain compact</a:t>
            </a:r>
            <a:endParaRPr lang="en-US" sz="1800" baseline="30000" dirty="0">
              <a:latin typeface="Menlo Regular" charset="0"/>
              <a:cs typeface="Menlo Regular" charset="0"/>
              <a:sym typeface="Menlo Regular" charset="0"/>
            </a:endParaRPr>
          </a:p>
        </p:txBody>
      </p:sp>
      <p:sp>
        <p:nvSpPr>
          <p:cNvPr id="40" name="Rounded Rectangular Callout 39"/>
          <p:cNvSpPr/>
          <p:nvPr/>
        </p:nvSpPr>
        <p:spPr bwMode="auto">
          <a:xfrm>
            <a:off x="1069623" y="5555450"/>
            <a:ext cx="1357488" cy="780440"/>
          </a:xfrm>
          <a:prstGeom prst="wedgeRoundRectCallout">
            <a:avLst>
              <a:gd name="adj1" fmla="val 122216"/>
              <a:gd name="adj2" fmla="val -1149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Range compact</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106</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107</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 Reduce #Tables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108</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Magellan Optimizations: Auto State Change Detection</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109</a:t>
            </a:fld>
            <a:endParaRPr lang="en-US" dirty="0">
              <a:solidFill>
                <a:schemeClr val="bg2"/>
              </a:solidFill>
            </a:endParaRPr>
          </a:p>
        </p:txBody>
      </p:sp>
      <p:sp>
        <p:nvSpPr>
          <p:cNvPr id="8" name="Content Placeholder 7"/>
          <p:cNvSpPr>
            <a:spLocks noGrp="1"/>
          </p:cNvSpPr>
          <p:nvPr>
            <p:ph idx="1"/>
          </p:nvPr>
        </p:nvSpPr>
        <p:spPr/>
        <p:txBody>
          <a:bodyPr/>
          <a:lstStyle/>
          <a:p>
            <a:r>
              <a:rPr lang="en-US" dirty="0" smtClean="0"/>
              <a:t>Auto gen of a table to detect</a:t>
            </a:r>
          </a:p>
          <a:p>
            <a:pPr lvl="1"/>
            <a:r>
              <a:rPr lang="en-US" dirty="0" err="1" smtClean="0"/>
              <a:t>hashTable</a:t>
            </a:r>
            <a:r>
              <a:rPr lang="en-US" dirty="0" smtClean="0"/>
              <a:t>[</a:t>
            </a:r>
            <a:r>
              <a:rPr lang="en-US" dirty="0" err="1" smtClean="0"/>
              <a:t>pkt.attr</a:t>
            </a:r>
            <a:r>
              <a:rPr lang="en-US" dirty="0" smtClean="0"/>
              <a:t>] = </a:t>
            </a:r>
            <a:r>
              <a:rPr lang="en-US" dirty="0" err="1" smtClean="0"/>
              <a:t>newValue</a:t>
            </a:r>
            <a:endParaRPr lang="en-US" dirty="0"/>
          </a:p>
        </p:txBody>
      </p:sp>
    </p:spTree>
    <p:extLst>
      <p:ext uri="{BB962C8B-B14F-4D97-AF65-F5344CB8AC3E}">
        <p14:creationId xmlns:p14="http://schemas.microsoft.com/office/powerpoint/2010/main" val="226126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Our Goal</a:t>
            </a:r>
            <a:endParaRPr lang="en-US" sz="3600" dirty="0"/>
          </a:p>
        </p:txBody>
      </p:sp>
      <p:sp>
        <p:nvSpPr>
          <p:cNvPr id="4" name="Rectangle 3"/>
          <p:cNvSpPr/>
          <p:nvPr/>
        </p:nvSpPr>
        <p:spPr>
          <a:xfrm>
            <a:off x="4841000" y="1880569"/>
            <a:ext cx="4213801" cy="3970318"/>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Realize one key benefit of SDN: Better </a:t>
            </a:r>
            <a:r>
              <a:rPr lang="en-US" sz="2800" kern="0" baseline="0" dirty="0" smtClean="0">
                <a:solidFill>
                  <a:srgbClr val="FF0000"/>
                </a:solidFill>
                <a:latin typeface="Calibri"/>
                <a:ea typeface="+mn-ea"/>
                <a:cs typeface="+mn-cs"/>
              </a:rPr>
              <a:t>programming abstractions, tools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a:t>
            </a:r>
            <a:r>
              <a:rPr lang="en-US" sz="2800" kern="0" baseline="0" dirty="0" smtClean="0">
                <a:solidFill>
                  <a:prstClr val="black"/>
                </a:solidFill>
                <a:latin typeface="Calibri"/>
                <a:ea typeface="+mn-ea"/>
                <a:cs typeface="+mn-cs"/>
              </a:rPr>
              <a:t>efficient, more </a:t>
            </a:r>
            <a:r>
              <a:rPr lang="en-US" sz="2800" kern="0" baseline="0" dirty="0" smtClean="0">
                <a:solidFill>
                  <a:prstClr val="black"/>
                </a:solidFill>
                <a:latin typeface="Calibri"/>
                <a:ea typeface="+mn-ea"/>
                <a:cs typeface="+mn-cs"/>
              </a:rPr>
              <a:t>reliable, more secure, </a:t>
            </a:r>
            <a:r>
              <a:rPr lang="en-US" sz="2800" kern="0" baseline="0" dirty="0">
                <a:solidFill>
                  <a:prstClr val="black"/>
                </a:solidFill>
                <a:latin typeface="Calibri"/>
                <a:ea typeface="+mn-ea"/>
                <a:cs typeface="+mn-cs"/>
              </a:rPr>
              <a:t>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grpSp>
        <p:nvGrpSpPr>
          <p:cNvPr id="6" name="Group 5"/>
          <p:cNvGrpSpPr/>
          <p:nvPr/>
        </p:nvGrpSpPr>
        <p:grpSpPr>
          <a:xfrm>
            <a:off x="142309" y="1182572"/>
            <a:ext cx="4694978" cy="5065832"/>
            <a:chOff x="4319198" y="1069683"/>
            <a:chExt cx="4694978" cy="5065832"/>
          </a:xfrm>
        </p:grpSpPr>
        <p:sp>
          <p:nvSpPr>
            <p:cNvPr id="8" name="Right Arrow 7"/>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a:t>
              </a:r>
              <a:r>
                <a:rPr lang="en-US" baseline="0" dirty="0" smtClean="0">
                  <a:solidFill>
                    <a:srgbClr val="660066"/>
                  </a:solidFill>
                </a:rPr>
                <a:t>tandard</a:t>
              </a:r>
              <a:br>
                <a:rPr lang="en-US" baseline="0" dirty="0" smtClean="0">
                  <a:solidFill>
                    <a:srgbClr val="660066"/>
                  </a:solidFill>
                </a:rPr>
              </a:br>
              <a:r>
                <a:rPr lang="en-US" baseline="0" dirty="0" smtClean="0">
                  <a:solidFill>
                    <a:srgbClr val="660066"/>
                  </a:solidFill>
                </a:rPr>
                <a:t>control</a:t>
              </a:r>
            </a:p>
            <a:p>
              <a:pPr algn="r"/>
              <a:r>
                <a:rPr lang="en-US" baseline="0" dirty="0" smtClean="0">
                  <a:solidFill>
                    <a:srgbClr val="660066"/>
                  </a:solidFill>
                </a:rPr>
                <a:t>protocol</a:t>
              </a:r>
              <a:endParaRPr lang="en-US" baseline="0" dirty="0">
                <a:solidFill>
                  <a:srgbClr val="660066"/>
                </a:solidFill>
              </a:endParaRP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a:t>
            </a:r>
            <a:r>
              <a:rPr lang="en-US" altLang="zh-CN" sz="3200" dirty="0" smtClean="0"/>
              <a:t>AP</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111</a:t>
            </a:fld>
            <a:endParaRPr lang="en-US" dirty="0">
              <a:solidFill>
                <a:schemeClr val="bg2"/>
              </a:solidFill>
            </a:endParaRPr>
          </a:p>
        </p:txBody>
      </p:sp>
    </p:spTree>
    <p:extLst>
      <p:ext uri="{BB962C8B-B14F-4D97-AF65-F5344CB8AC3E}">
        <p14:creationId xmlns:p14="http://schemas.microsoft.com/office/powerpoint/2010/main" val="120474805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 and Goal</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Ongoing systems</a:t>
            </a:r>
          </a:p>
          <a:p>
            <a:pPr lvl="1"/>
            <a:r>
              <a:rPr lang="en-US" sz="2400" dirty="0" smtClean="0"/>
              <a:t>Maple (</a:t>
            </a:r>
            <a:r>
              <a:rPr lang="en-US" sz="2400" dirty="0" smtClean="0"/>
              <a:t>Java, </a:t>
            </a:r>
            <a:r>
              <a:rPr lang="en-US" sz="2400" dirty="0" err="1" smtClean="0"/>
              <a:t>OpenDaylight</a:t>
            </a:r>
            <a:r>
              <a:rPr lang="en-US" sz="2400" dirty="0" smtClean="0"/>
              <a:t>; target</a:t>
            </a:r>
            <a:r>
              <a:rPr lang="en-US" sz="2400" dirty="0" smtClean="0"/>
              <a:t> single </a:t>
            </a:r>
            <a:r>
              <a:rPr lang="en-US" sz="2400" dirty="0" smtClean="0"/>
              <a:t>table)</a:t>
            </a:r>
          </a:p>
          <a:p>
            <a:pPr lvl="1"/>
            <a:r>
              <a:rPr lang="en-US" sz="2400" dirty="0" smtClean="0"/>
              <a:t>USTC </a:t>
            </a:r>
            <a:r>
              <a:rPr lang="en-US" sz="2400" dirty="0" smtClean="0"/>
              <a:t>(</a:t>
            </a:r>
            <a:r>
              <a:rPr lang="en-US" sz="2400" dirty="0" smtClean="0"/>
              <a:t>C; target POP</a:t>
            </a:r>
            <a:r>
              <a:rPr lang="en-US" sz="2400" dirty="0" smtClean="0"/>
              <a:t>)</a:t>
            </a:r>
          </a:p>
          <a:p>
            <a:pPr lvl="1"/>
            <a:r>
              <a:rPr lang="en-US" sz="2400" dirty="0" smtClean="0"/>
              <a:t>Maple with table compression/annotation </a:t>
            </a:r>
            <a:r>
              <a:rPr lang="en-US" sz="2400" dirty="0" smtClean="0"/>
              <a:t>(Java; target multi</a:t>
            </a:r>
            <a:r>
              <a:rPr lang="en-US" sz="2400" dirty="0" smtClean="0"/>
              <a:t>-</a:t>
            </a:r>
            <a:r>
              <a:rPr lang="en-US" sz="2400" dirty="0" smtClean="0"/>
              <a:t>tables; Work-in-progress)</a:t>
            </a:r>
            <a:endParaRPr lang="en-US" sz="2400" dirty="0" smtClean="0"/>
          </a:p>
          <a:p>
            <a:pPr lvl="1"/>
            <a:r>
              <a:rPr lang="en-US" sz="2400" dirty="0" smtClean="0"/>
              <a:t>Magellan (Work-in-progress)</a:t>
            </a:r>
          </a:p>
          <a:p>
            <a:r>
              <a:rPr lang="en-US" sz="2800" dirty="0" smtClean="0"/>
              <a:t>Current team</a:t>
            </a:r>
          </a:p>
          <a:p>
            <a:pPr lvl="1"/>
            <a:r>
              <a:rPr lang="en-US" sz="2400" dirty="0" smtClean="0"/>
              <a:t>3 students at </a:t>
            </a:r>
            <a:r>
              <a:rPr lang="en-US" sz="2400" dirty="0" err="1" smtClean="0"/>
              <a:t>Tongji</a:t>
            </a:r>
            <a:r>
              <a:rPr lang="en-US" sz="2400" dirty="0" smtClean="0"/>
              <a:t>; 1 former USTC exchange student who is now at Nan You; 1 former Yale student who helps part time</a:t>
            </a:r>
          </a:p>
          <a:p>
            <a:r>
              <a:rPr lang="en-US" sz="2800" dirty="0" smtClean="0"/>
              <a:t>Looking for: a </a:t>
            </a:r>
            <a:r>
              <a:rPr lang="en-US" sz="2800" dirty="0" smtClean="0">
                <a:solidFill>
                  <a:srgbClr val="000090"/>
                </a:solidFill>
              </a:rPr>
              <a:t>small, stable team</a:t>
            </a:r>
            <a:r>
              <a:rPr lang="en-US" sz="2800" dirty="0" smtClean="0"/>
              <a:t> of </a:t>
            </a:r>
            <a:r>
              <a:rPr lang="en-US" sz="2800" dirty="0" smtClean="0">
                <a:solidFill>
                  <a:srgbClr val="000090"/>
                </a:solidFill>
              </a:rPr>
              <a:t>Tsinghua students </a:t>
            </a:r>
            <a:r>
              <a:rPr lang="en-US" sz="2800" dirty="0" smtClean="0"/>
              <a:t>to build </a:t>
            </a:r>
            <a:r>
              <a:rPr lang="en-US" sz="2800" dirty="0" smtClean="0">
                <a:solidFill>
                  <a:srgbClr val="000090"/>
                </a:solidFill>
              </a:rPr>
              <a:t>production Maple/Magellan</a:t>
            </a:r>
            <a:r>
              <a:rPr lang="en-US" sz="2800" dirty="0" smtClean="0"/>
              <a:t>, for both </a:t>
            </a:r>
            <a:r>
              <a:rPr lang="en-US" sz="2800" dirty="0" err="1" smtClean="0">
                <a:solidFill>
                  <a:srgbClr val="000090"/>
                </a:solidFill>
              </a:rPr>
              <a:t>OpenDaylight</a:t>
            </a:r>
            <a:r>
              <a:rPr lang="en-US" sz="2800" dirty="0" smtClean="0">
                <a:solidFill>
                  <a:srgbClr val="000090"/>
                </a:solidFill>
              </a:rPr>
              <a:t> and ONOS</a:t>
            </a:r>
            <a:r>
              <a:rPr lang="en-US" sz="2800" dirty="0" smtClean="0"/>
              <a:t>.</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112</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117</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22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p.eth_dst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dtn.eth</a:t>
            </a:r>
            <a:r>
              <a:rPr lang="nl-NL" sz="2000" baseline="0" dirty="0" smtClean="0">
                <a:latin typeface="Menlo Regular"/>
                <a:cs typeface="Menlo Regular"/>
              </a:rPr>
              <a:t> == </a:t>
            </a:r>
            <a:r>
              <a:rPr lang="nl-NL" sz="2000" baseline="0" dirty="0" err="1" smtClean="0">
                <a:latin typeface="Menlo Regular"/>
                <a:cs typeface="Menlo Regular"/>
              </a:rPr>
              <a:t>eth_dst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7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119</a:t>
            </a:fld>
            <a:endParaRPr lang="en-US" dirty="0">
              <a:solidFill>
                <a:schemeClr val="bg2"/>
              </a:solidFill>
            </a:endParaRPr>
          </a:p>
        </p:txBody>
      </p:sp>
    </p:spTree>
    <p:extLst>
      <p:ext uri="{BB962C8B-B14F-4D97-AF65-F5344CB8AC3E}">
        <p14:creationId xmlns:p14="http://schemas.microsoft.com/office/powerpoint/2010/main" val="2404664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412056142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120</a:t>
            </a:fld>
            <a:endParaRPr lang="en-US" dirty="0">
              <a:solidFill>
                <a:schemeClr val="bg2"/>
              </a:solidFill>
            </a:endParaRPr>
          </a:p>
        </p:txBody>
      </p:sp>
    </p:spTree>
    <p:extLst>
      <p:ext uri="{BB962C8B-B14F-4D97-AF65-F5344CB8AC3E}">
        <p14:creationId xmlns:p14="http://schemas.microsoft.com/office/powerpoint/2010/main" val="2987621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121</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2122387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a:t>What and why SDN</a:t>
            </a:r>
            <a:r>
              <a:rPr lang="en-US" dirty="0" smtClean="0"/>
              <a:t>?</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smtClean="0"/>
              <a:t>we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30699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user’s network </a:t>
            </a:r>
            <a:r>
              <a:rPr lang="en-US" b="1" dirty="0" smtClean="0"/>
              <a:t>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t>
            </a:r>
            <a:r>
              <a:rPr lang="en-US" dirty="0"/>
              <a:t>a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grpSp>
        <p:nvGrpSpPr>
          <p:cNvPr id="6" name="Group 5"/>
          <p:cNvGrpSpPr/>
          <p:nvPr/>
        </p:nvGrpSpPr>
        <p:grpSpPr>
          <a:xfrm>
            <a:off x="930121" y="4903418"/>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209823" y="4447824"/>
            <a:ext cx="2720621" cy="1471812"/>
          </a:xfrm>
          <a:prstGeom prst="rect">
            <a:avLst/>
          </a:prstGeom>
        </p:spPr>
      </p:pic>
      <p:cxnSp>
        <p:nvCxnSpPr>
          <p:cNvPr id="7" name="Straight Arrow Connector 6"/>
          <p:cNvCxnSpPr/>
          <p:nvPr/>
        </p:nvCxnSpPr>
        <p:spPr bwMode="auto">
          <a:xfrm>
            <a:off x="5192889" y="4346222"/>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573889" y="4699000"/>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959555"/>
            <a:ext cx="7552278"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Route </a:t>
            </a:r>
            <a:r>
              <a:rPr lang="en-US" sz="1800" baseline="0" dirty="0" smtClean="0">
                <a:latin typeface="Menlo Regular" charset="0"/>
                <a:cs typeface="Menlo Regular" charset="0"/>
                <a:sym typeface="Menlo Regular" charset="0"/>
              </a:rPr>
              <a:t>path    = </a:t>
            </a:r>
            <a:r>
              <a:rPr lang="en-US" sz="1800" baseline="0" dirty="0" err="1" smtClean="0">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path</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secureRoutingAlg</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5" name="Rectangle 4"/>
          <p:cNvSpPr/>
          <p:nvPr/>
        </p:nvSpPr>
        <p:spPr>
          <a:xfrm>
            <a:off x="1079112" y="573398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is it possible that one can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a:t>
            </a:r>
          </a:p>
          <a:p>
            <a:pPr lvl="1"/>
            <a:r>
              <a:rPr lang="en-US" sz="2400" dirty="0" smtClean="0"/>
              <a:t>There are </a:t>
            </a:r>
            <a:r>
              <a:rPr lang="en-US" sz="2400" dirty="0" smtClean="0"/>
              <a:t>two representations </a:t>
            </a:r>
            <a:r>
              <a:rPr lang="en-US" sz="2400" dirty="0" smtClean="0"/>
              <a:t>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a:srcRect l="22222" t="18889" r="20889" b="30222"/>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409224" y="987779"/>
            <a:ext cx="7831666"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a:xfrm>
            <a:off x="450805" y="2074393"/>
            <a:ext cx="2031325" cy="1323439"/>
          </a:xfrm>
          <a:prstGeom prst="rect">
            <a:avLst/>
          </a:prstGeom>
        </p:spPr>
        <p:txBody>
          <a:bodyPr wrap="none">
            <a:spAutoFit/>
          </a:bodyPr>
          <a:lstStyle/>
          <a:p>
            <a:pPr algn="r"/>
            <a:r>
              <a:rPr lang="en-US" sz="2000" baseline="0" dirty="0" smtClean="0">
                <a:solidFill>
                  <a:srgbClr val="660066"/>
                </a:solidFill>
              </a:rPr>
              <a:t>notification/</a:t>
            </a:r>
          </a:p>
          <a:p>
            <a:pPr algn="r"/>
            <a:r>
              <a:rPr lang="en-US" sz="2000" baseline="0" dirty="0" smtClean="0">
                <a:solidFill>
                  <a:srgbClr val="660066"/>
                </a:solidFill>
              </a:rPr>
              <a:t>management/</a:t>
            </a:r>
            <a:br>
              <a:rPr lang="en-US" sz="2000" baseline="0" dirty="0" smtClean="0">
                <a:solidFill>
                  <a:srgbClr val="660066"/>
                </a:solidFill>
              </a:rPr>
            </a:br>
            <a:r>
              <a:rPr lang="en-US" sz="2000" baseline="0" dirty="0" smtClean="0">
                <a:solidFill>
                  <a:srgbClr val="660066"/>
                </a:solidFill>
              </a:rPr>
              <a:t>control</a:t>
            </a:r>
            <a:endParaRPr lang="en-US" sz="2000" baseline="0" dirty="0" smtClean="0">
              <a:solidFill>
                <a:srgbClr val="660066"/>
              </a:solidFill>
            </a:endParaRPr>
          </a:p>
          <a:p>
            <a:pPr algn="r"/>
            <a:r>
              <a:rPr lang="en-US" sz="2000" baseline="0" dirty="0" smtClean="0">
                <a:solidFill>
                  <a:srgbClr val="660066"/>
                </a:solidFill>
              </a:rPr>
              <a:t>protocol</a:t>
            </a:r>
            <a:endParaRPr lang="en-US" sz="2000" baseline="0" dirty="0">
              <a:solidFill>
                <a:srgbClr val="660066"/>
              </a:solidFill>
            </a:endParaRPr>
          </a:p>
        </p:txBody>
      </p:sp>
    </p:spTree>
    <p:extLst>
      <p:ext uri="{BB962C8B-B14F-4D97-AF65-F5344CB8AC3E}">
        <p14:creationId xmlns:p14="http://schemas.microsoft.com/office/powerpoint/2010/main" val="152131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85"/>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8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107"/>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10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108"/>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86"/>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8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109"/>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10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110"/>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11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20"/>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1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1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1"/>
      <p:bldP spid="118" grpId="0" animBg="1"/>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363755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a:t>
            </a:r>
            <a:r>
              <a:rPr lang="en-US" sz="2400" dirty="0" smtClean="0"/>
              <a:t>software, or at least more programmable software system.</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190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smtClean="0"/>
              <a:t>Access Control Lists (ACLs) </a:t>
            </a:r>
            <a:r>
              <a:rPr lang="en-US" sz="2800" dirty="0"/>
              <a:t>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74561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70</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73</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Tradeoffs Between Tracking Overhead and Precision</a:t>
            </a:r>
            <a:endParaRPr lang="en-US" sz="28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0886" y="2500490"/>
            <a:ext cx="917223" cy="386762"/>
          </a:xfrm>
          <a:prstGeom prst="rect">
            <a:avLst/>
          </a:prstGeom>
        </p:spPr>
      </p:pic>
      <p:cxnSp>
        <p:nvCxnSpPr>
          <p:cNvPr id="8" name="Straight Connector 7"/>
          <p:cNvCxnSpPr>
            <a:stCxn id="19" idx="1"/>
            <a:endCxn id="7" idx="0"/>
          </p:cNvCxnSpPr>
          <p:nvPr/>
        </p:nvCxnSpPr>
        <p:spPr>
          <a:xfrm flipH="1">
            <a:off x="6159498" y="1522333"/>
            <a:ext cx="509413" cy="978157"/>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5">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68911" y="1171223"/>
            <a:ext cx="457200" cy="702219"/>
          </a:xfrm>
          <a:prstGeom prst="rect">
            <a:avLst/>
          </a:prstGeom>
        </p:spPr>
      </p:pic>
      <p:pic>
        <p:nvPicPr>
          <p:cNvPr id="20" name="Picture 19"/>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6">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06820" y="3973689"/>
            <a:ext cx="457200" cy="702219"/>
          </a:xfrm>
          <a:prstGeom prst="rect">
            <a:avLst/>
          </a:prstGeom>
        </p:spPr>
      </p:pic>
      <p:cxnSp>
        <p:nvCxnSpPr>
          <p:cNvPr id="30" name="Straight Connector 29"/>
          <p:cNvCxnSpPr>
            <a:stCxn id="7" idx="2"/>
            <a:endCxn id="20" idx="0"/>
          </p:cNvCxnSpPr>
          <p:nvPr/>
        </p:nvCxnSpPr>
        <p:spPr>
          <a:xfrm>
            <a:off x="6159498" y="2887252"/>
            <a:ext cx="675922" cy="10864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07907" y="3268724"/>
            <a:ext cx="1574394" cy="369332"/>
          </a:xfrm>
          <a:prstGeom prst="rect">
            <a:avLst/>
          </a:prstGeom>
        </p:spPr>
        <p:txBody>
          <a:bodyPr wrap="none">
            <a:spAutoFit/>
          </a:bodyPr>
          <a:lstStyle/>
          <a:p>
            <a:r>
              <a:rPr lang="nl-NL" sz="1800" baseline="0" dirty="0" smtClean="0">
                <a:latin typeface="Menlo Regular"/>
                <a:cs typeface="Menlo Regular"/>
              </a:rPr>
              <a:t>l</a:t>
            </a:r>
            <a:r>
              <a:rPr lang="nl-NL" sz="1800" baseline="0" dirty="0" smtClean="0">
                <a:latin typeface="Menlo Regular"/>
                <a:cs typeface="Menlo Regular"/>
              </a:rPr>
              <a:t>ink[3]: 1</a:t>
            </a:r>
            <a:endParaRPr lang="en-US" sz="1800" dirty="0"/>
          </a:p>
        </p:txBody>
      </p:sp>
      <p:sp>
        <p:nvSpPr>
          <p:cNvPr id="33" name="Rectangle 32"/>
          <p:cNvSpPr/>
          <p:nvPr/>
        </p:nvSpPr>
        <p:spPr>
          <a:xfrm>
            <a:off x="4934533" y="1741901"/>
            <a:ext cx="1574394" cy="369332"/>
          </a:xfrm>
          <a:prstGeom prst="rect">
            <a:avLst/>
          </a:prstGeom>
        </p:spPr>
        <p:txBody>
          <a:bodyPr wrap="none">
            <a:spAutoFit/>
          </a:bodyPr>
          <a:lstStyle/>
          <a:p>
            <a:r>
              <a:rPr lang="nl-NL" sz="1800" baseline="0" dirty="0" smtClean="0">
                <a:latin typeface="Menlo Regular"/>
                <a:cs typeface="Menlo Regular"/>
              </a:rPr>
              <a:t>l</a:t>
            </a:r>
            <a:r>
              <a:rPr lang="nl-NL" sz="1800" baseline="0" dirty="0" smtClean="0">
                <a:latin typeface="Menlo Regular"/>
                <a:cs typeface="Menlo Regular"/>
              </a:rPr>
              <a:t>ink[1]: 1</a:t>
            </a:r>
            <a:endParaRPr lang="en-US" sz="1800"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74841" y="2525890"/>
            <a:ext cx="917223" cy="386762"/>
          </a:xfrm>
          <a:prstGeom prst="rect">
            <a:avLst/>
          </a:prstGeom>
        </p:spPr>
      </p:pic>
      <p:cxnSp>
        <p:nvCxnSpPr>
          <p:cNvPr id="37" name="Straight Connector 36"/>
          <p:cNvCxnSpPr>
            <a:stCxn id="19" idx="3"/>
            <a:endCxn id="34" idx="0"/>
          </p:cNvCxnSpPr>
          <p:nvPr/>
        </p:nvCxnSpPr>
        <p:spPr>
          <a:xfrm>
            <a:off x="7126111" y="1522333"/>
            <a:ext cx="907342" cy="1003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2"/>
            <a:endCxn id="20" idx="0"/>
          </p:cNvCxnSpPr>
          <p:nvPr/>
        </p:nvCxnSpPr>
        <p:spPr>
          <a:xfrm flipH="1">
            <a:off x="6835420" y="2912652"/>
            <a:ext cx="1198033" cy="1061037"/>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514041" y="1654411"/>
            <a:ext cx="1582484" cy="369332"/>
          </a:xfrm>
          <a:prstGeom prst="rect">
            <a:avLst/>
          </a:prstGeom>
        </p:spPr>
        <p:txBody>
          <a:bodyPr wrap="none">
            <a:spAutoFit/>
          </a:bodyPr>
          <a:lstStyle/>
          <a:p>
            <a:r>
              <a:rPr lang="nl-NL" sz="1800" baseline="0" dirty="0" smtClean="0">
                <a:latin typeface="Menlo Regular"/>
                <a:cs typeface="Menlo Regular"/>
              </a:rPr>
              <a:t>l</a:t>
            </a:r>
            <a:r>
              <a:rPr lang="nl-NL" sz="1800" baseline="0" dirty="0" smtClean="0">
                <a:latin typeface="Menlo Regular"/>
                <a:cs typeface="Menlo Regular"/>
              </a:rPr>
              <a:t>ink[2]: 2</a:t>
            </a:r>
            <a:endParaRPr lang="en-US" sz="1800" dirty="0"/>
          </a:p>
        </p:txBody>
      </p:sp>
      <p:sp>
        <p:nvSpPr>
          <p:cNvPr id="44" name="Rectangle 43"/>
          <p:cNvSpPr/>
          <p:nvPr/>
        </p:nvSpPr>
        <p:spPr>
          <a:xfrm>
            <a:off x="7412441" y="3359034"/>
            <a:ext cx="1582484" cy="369332"/>
          </a:xfrm>
          <a:prstGeom prst="rect">
            <a:avLst/>
          </a:prstGeom>
        </p:spPr>
        <p:txBody>
          <a:bodyPr wrap="none">
            <a:spAutoFit/>
          </a:bodyPr>
          <a:lstStyle/>
          <a:p>
            <a:r>
              <a:rPr lang="nl-NL" sz="1800" baseline="0" dirty="0" smtClean="0">
                <a:latin typeface="Menlo Regular"/>
                <a:cs typeface="Menlo Regular"/>
              </a:rPr>
              <a:t>l</a:t>
            </a:r>
            <a:r>
              <a:rPr lang="nl-NL" sz="1800" baseline="0" dirty="0" smtClean="0">
                <a:latin typeface="Menlo Regular"/>
                <a:cs typeface="Menlo Regular"/>
              </a:rPr>
              <a:t>ink[4]: 2</a:t>
            </a:r>
            <a:endParaRPr lang="en-US" sz="1800" dirty="0"/>
          </a:p>
        </p:txBody>
      </p:sp>
      <p:sp>
        <p:nvSpPr>
          <p:cNvPr id="69" name="Rectangle 68"/>
          <p:cNvSpPr/>
          <p:nvPr/>
        </p:nvSpPr>
        <p:spPr>
          <a:xfrm>
            <a:off x="6554485" y="835967"/>
            <a:ext cx="1018503" cy="369332"/>
          </a:xfrm>
          <a:prstGeom prst="rect">
            <a:avLst/>
          </a:prstGeom>
        </p:spPr>
        <p:txBody>
          <a:bodyPr wrap="none">
            <a:spAutoFit/>
          </a:bodyPr>
          <a:lstStyle/>
          <a:p>
            <a:r>
              <a:rPr lang="nl-NL" sz="1800" baseline="0" dirty="0" smtClean="0">
                <a:latin typeface="Menlo Regular"/>
                <a:cs typeface="Menlo Regular"/>
              </a:rPr>
              <a:t>host </a:t>
            </a:r>
            <a:r>
              <a:rPr lang="nl-NL" sz="1800" baseline="0" dirty="0" smtClean="0">
                <a:latin typeface="Menlo Regular"/>
                <a:cs typeface="Menlo Regular"/>
              </a:rPr>
              <a:t>1</a:t>
            </a:r>
            <a:endParaRPr lang="en-US" sz="1800" dirty="0"/>
          </a:p>
        </p:txBody>
      </p:sp>
      <p:sp>
        <p:nvSpPr>
          <p:cNvPr id="70" name="Rectangle 69"/>
          <p:cNvSpPr/>
          <p:nvPr/>
        </p:nvSpPr>
        <p:spPr>
          <a:xfrm>
            <a:off x="7073774" y="4219811"/>
            <a:ext cx="1018503" cy="369332"/>
          </a:xfrm>
          <a:prstGeom prst="rect">
            <a:avLst/>
          </a:prstGeom>
        </p:spPr>
        <p:txBody>
          <a:bodyPr wrap="none">
            <a:spAutoFit/>
          </a:bodyPr>
          <a:lstStyle/>
          <a:p>
            <a:r>
              <a:rPr lang="nl-NL" sz="1800" baseline="0" dirty="0" smtClean="0">
                <a:latin typeface="Menlo Regular"/>
                <a:cs typeface="Menlo Regular"/>
              </a:rPr>
              <a:t>host </a:t>
            </a:r>
            <a:r>
              <a:rPr lang="nl-NL" sz="1800" baseline="0" dirty="0" smtClean="0">
                <a:latin typeface="Menlo Regular"/>
                <a:cs typeface="Menlo Regular"/>
              </a:rPr>
              <a:t>2</a:t>
            </a:r>
            <a:endParaRPr lang="en-US" sz="1800" dirty="0"/>
          </a:p>
        </p:txBody>
      </p:sp>
      <p:sp>
        <p:nvSpPr>
          <p:cNvPr id="72"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73"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4"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75"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6"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77"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78"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9"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80"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1"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2"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3"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84"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5"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6"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87"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88"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89"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92"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93"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94"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95" name="Rectangle 12"/>
          <p:cNvSpPr>
            <a:spLocks/>
          </p:cNvSpPr>
          <p:nvPr/>
        </p:nvSpPr>
        <p:spPr bwMode="auto">
          <a:xfrm>
            <a:off x="127000" y="5077012"/>
            <a:ext cx="17294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(links, {1,2,3})</a:t>
            </a:r>
            <a:endParaRPr lang="en-US" sz="1400" b="1" baseline="0" dirty="0">
              <a:solidFill>
                <a:srgbClr val="FF0000"/>
              </a:solidFill>
              <a:latin typeface="Menlo Regular" charset="0"/>
              <a:cs typeface="Menlo Regular" charset="0"/>
              <a:sym typeface="Menlo Regular" charset="0"/>
            </a:endParaRPr>
          </a:p>
        </p:txBody>
      </p:sp>
      <p:sp>
        <p:nvSpPr>
          <p:cNvPr id="96" name="Rounded Rectangular Callout 95"/>
          <p:cNvSpPr/>
          <p:nvPr/>
        </p:nvSpPr>
        <p:spPr bwMode="auto">
          <a:xfrm>
            <a:off x="5651108" y="5216221"/>
            <a:ext cx="2702670" cy="1181077"/>
          </a:xfrm>
          <a:prstGeom prst="wedgeRoundRectCallout">
            <a:avLst>
              <a:gd name="adj1" fmla="val -194652"/>
              <a:gd name="adj2" fmla="val -292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err="1" smtClean="0">
                <a:latin typeface="Menlo Regular" charset="0"/>
                <a:cs typeface="Menlo Regular" charset="0"/>
                <a:sym typeface="Menlo Regular" charset="0"/>
              </a:rPr>
              <a:t>Dijkstra</a:t>
            </a:r>
            <a:r>
              <a:rPr lang="en-US" sz="1600" baseline="0" dirty="0" smtClean="0">
                <a:latin typeface="Menlo Regular" charset="0"/>
                <a:cs typeface="Menlo Regular" charset="0"/>
                <a:sym typeface="Menlo Regular" charset="0"/>
              </a:rPr>
              <a:t> will visit only 3 links. There is no dependency on link[4]. </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7" name="Rectangle 96"/>
          <p:cNvSpPr/>
          <p:nvPr/>
        </p:nvSpPr>
        <p:spPr>
          <a:xfrm>
            <a:off x="5717845" y="4699057"/>
            <a:ext cx="2506265" cy="461665"/>
          </a:xfrm>
          <a:prstGeom prst="rect">
            <a:avLst/>
          </a:prstGeom>
        </p:spPr>
        <p:txBody>
          <a:bodyPr wrap="none">
            <a:spAutoFit/>
          </a:bodyPr>
          <a:lstStyle/>
          <a:p>
            <a:r>
              <a:rPr lang="en-US" baseline="0" dirty="0" smtClean="0"/>
              <a:t>Assume </a:t>
            </a:r>
            <a:r>
              <a:rPr lang="en-US" baseline="0" dirty="0" err="1" smtClean="0"/>
              <a:t>Dijkstra</a:t>
            </a:r>
            <a:r>
              <a:rPr lang="en-US" baseline="0" dirty="0" smtClean="0"/>
              <a:t>.</a:t>
            </a:r>
            <a:endParaRPr lang="en-US" baseline="0" dirty="0"/>
          </a:p>
        </p:txBody>
      </p:sp>
    </p:spTree>
    <p:extLst>
      <p:ext uri="{BB962C8B-B14F-4D97-AF65-F5344CB8AC3E}">
        <p14:creationId xmlns:p14="http://schemas.microsoft.com/office/powerpoint/2010/main" val="3897482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5" grpId="0"/>
      <p:bldP spid="9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a:t>
            </a:r>
            <a:r>
              <a:rPr lang="en-US" baseline="0" dirty="0" smtClean="0"/>
              <a:t>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19598060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a:t>
            </a:r>
            <a:r>
              <a:rPr lang="en-US" baseline="0" dirty="0" smtClean="0"/>
              <a:t>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55906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76646881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a:t>
            </a:r>
            <a:r>
              <a:rPr lang="en-US" baseline="0" dirty="0" smtClean="0"/>
              <a:t>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36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a:t>
            </a:r>
            <a:r>
              <a:rPr lang="en-US" sz="3600" dirty="0" smtClean="0"/>
              <a:t>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99987210"/>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no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a:t>
            </a:r>
            <a:r>
              <a:rPr lang="en-US" baseline="0" dirty="0" smtClean="0"/>
              <a:t>table to locate dependent entries</a:t>
            </a:r>
          </a:p>
          <a:p>
            <a:r>
              <a:rPr lang="en-US" baseline="0" dirty="0" smtClean="0"/>
              <a:t>- Strong consistency: immediately clean up all related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41" name="Line 16"/>
          <p:cNvSpPr>
            <a:spLocks noChangeShapeType="1"/>
          </p:cNvSpPr>
          <p:nvPr/>
        </p:nvSpPr>
        <p:spPr bwMode="auto">
          <a:xfrm flipV="1">
            <a:off x="2840609" y="447301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4" name="Line 16"/>
          <p:cNvSpPr>
            <a:spLocks noChangeShapeType="1"/>
          </p:cNvSpPr>
          <p:nvPr/>
        </p:nvSpPr>
        <p:spPr bwMode="auto">
          <a:xfrm flipV="1">
            <a:off x="4855675" y="3301999"/>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6" name="Line 16"/>
          <p:cNvSpPr>
            <a:spLocks noChangeShapeType="1"/>
          </p:cNvSpPr>
          <p:nvPr/>
        </p:nvSpPr>
        <p:spPr bwMode="auto">
          <a:xfrm flipV="1">
            <a:off x="4852854" y="2932292"/>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7" name="Line 16"/>
          <p:cNvSpPr>
            <a:spLocks noChangeShapeType="1"/>
          </p:cNvSpPr>
          <p:nvPr/>
        </p:nvSpPr>
        <p:spPr bwMode="auto">
          <a:xfrm flipV="1">
            <a:off x="7466231" y="3651743"/>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40" name="Line 16"/>
          <p:cNvSpPr>
            <a:spLocks noChangeShapeType="1"/>
          </p:cNvSpPr>
          <p:nvPr/>
        </p:nvSpPr>
        <p:spPr bwMode="auto">
          <a:xfrm flipV="1">
            <a:off x="2770053" y="585590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Tree>
    <p:extLst>
      <p:ext uri="{BB962C8B-B14F-4D97-AF65-F5344CB8AC3E}">
        <p14:creationId xmlns:p14="http://schemas.microsoft.com/office/powerpoint/2010/main" val="336111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6" grpId="0" animBg="1"/>
      <p:bldP spid="47"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may allow more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6686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6948024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a:t>
            </a:r>
            <a:r>
              <a:rPr lang="en-US" baseline="0" dirty="0" smtClean="0"/>
              <a:t>table to locate dependent entries</a:t>
            </a:r>
          </a:p>
          <a:p>
            <a:r>
              <a:rPr lang="en-US" baseline="0" dirty="0" smtClean="0"/>
              <a:t>- Fast repair: saves trigger packets and uses background to repair </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0725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Comments</a:t>
            </a:r>
            <a:endParaRPr lang="en-US" sz="3600" dirty="0"/>
          </a:p>
        </p:txBody>
      </p:sp>
      <p:sp>
        <p:nvSpPr>
          <p:cNvPr id="3" name="Content Placeholder 2"/>
          <p:cNvSpPr>
            <a:spLocks noGrp="1"/>
          </p:cNvSpPr>
          <p:nvPr>
            <p:ph idx="1"/>
          </p:nvPr>
        </p:nvSpPr>
        <p:spPr/>
        <p:txBody>
          <a:bodyPr/>
          <a:lstStyle/>
          <a:p>
            <a:r>
              <a:rPr lang="en-US" dirty="0" smtClean="0"/>
              <a:t>Automatic, incremental state consistency removes a major source of </a:t>
            </a:r>
            <a:r>
              <a:rPr lang="en-US" dirty="0" smtClean="0"/>
              <a:t>network control complexity</a:t>
            </a:r>
          </a:p>
          <a:p>
            <a:r>
              <a:rPr lang="en-US" dirty="0" smtClean="0"/>
              <a:t>It can have huge value in important settings such as</a:t>
            </a:r>
            <a:r>
              <a:rPr lang="en-US" dirty="0"/>
              <a:t> </a:t>
            </a:r>
            <a:r>
              <a:rPr lang="en-US" dirty="0" smtClean="0"/>
              <a:t>Intent based network control</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App: Maple-</a:t>
            </a:r>
            <a:r>
              <a:rPr lang="en-US" sz="3600" dirty="0" smtClean="0"/>
              <a:t>WAN</a:t>
            </a:r>
            <a:endParaRPr lang="en-US" sz="3600" dirty="0"/>
          </a:p>
        </p:txBody>
      </p:sp>
      <p:sp>
        <p:nvSpPr>
          <p:cNvPr id="5" name="Rectangle 2"/>
          <p:cNvSpPr>
            <a:spLocks/>
          </p:cNvSpPr>
          <p:nvPr/>
        </p:nvSpPr>
        <p:spPr bwMode="auto">
          <a:xfrm>
            <a:off x="249513" y="1933222"/>
            <a:ext cx="5042154" cy="34431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LossRate</a:t>
            </a:r>
            <a:r>
              <a:rPr lang="nl-NL" sz="2000" baseline="0" dirty="0" smtClean="0">
                <a:latin typeface="Menlo Regular"/>
                <a:cs typeface="Menlo Regular"/>
              </a:rPr>
              <a:t> </a:t>
            </a:r>
            <a:r>
              <a:rPr lang="nl-NL" sz="2000" baseline="0" dirty="0" err="1" smtClean="0">
                <a:latin typeface="Menlo Regular"/>
                <a:cs typeface="Menlo Regular"/>
              </a:rPr>
              <a:t>InetL</a:t>
            </a:r>
            <a:r>
              <a:rPr lang="en-US" sz="2000" baseline="0" dirty="0" err="1" smtClean="0">
                <a:latin typeface="Menlo Regular"/>
                <a:cs typeface="Menlo Regular"/>
              </a:rPr>
              <a:t>oss</a:t>
            </a:r>
            <a:r>
              <a:rPr lang="en-US" sz="2000" baseline="0" dirty="0" smtClean="0">
                <a:latin typeface="Menlo Regular"/>
                <a:cs typeface="Menlo Regular"/>
              </a:rPr>
              <a:t>; </a:t>
            </a:r>
            <a:br>
              <a:rPr lang="en-US" sz="2000" baseline="0" dirty="0" smtClean="0">
                <a:latin typeface="Menlo Regular"/>
                <a:cs typeface="Menlo Regular"/>
              </a:rPr>
            </a:br>
            <a:endParaRPr lang="en-US" sz="2000" baseline="0" dirty="0" smtClean="0">
              <a:latin typeface="Menlo Regular"/>
              <a:cs typeface="Menlo Regular"/>
            </a:endParaRPr>
          </a:p>
          <a:p>
            <a:r>
              <a:rPr lang="en-US" sz="2000" baseline="0" dirty="0" smtClean="0">
                <a:latin typeface="Menlo Regular"/>
                <a:cs typeface="Menlo Regular"/>
                <a:sym typeface="Menlo Regular" charset="0"/>
              </a:rPr>
              <a:t>Route </a:t>
            </a:r>
            <a:r>
              <a:rPr lang="en-US" sz="2000" baseline="0" dirty="0" err="1" smtClean="0">
                <a:latin typeface="Menlo Regular"/>
                <a:cs typeface="Menlo Regular"/>
                <a:sym typeface="Menlo Regular" charset="0"/>
              </a:rPr>
              <a:t>onPacket</a:t>
            </a:r>
            <a:r>
              <a:rPr lang="en-US" sz="2000" baseline="0" dirty="0" smtClean="0">
                <a:latin typeface="Menlo Regular"/>
                <a:cs typeface="Menlo Regular"/>
                <a:sym typeface="Menlo Regular" charset="0"/>
              </a:rPr>
              <a:t>(Packet p)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p.tcpDstIs</a:t>
            </a:r>
            <a:r>
              <a:rPr lang="en-US" sz="2000" baseline="0" dirty="0">
                <a:latin typeface="Menlo Regular"/>
                <a:cs typeface="Menlo Regular"/>
                <a:sym typeface="Menlo Regular" charset="0"/>
              </a:rPr>
              <a:t>(22</a:t>
            </a:r>
            <a:r>
              <a:rPr lang="en-US" sz="2000" baseline="0" dirty="0" smtClean="0">
                <a:latin typeface="Menlo Regular"/>
                <a:cs typeface="Menlo Regular"/>
                <a:sym typeface="Menlo Regular" charset="0"/>
              </a:rPr>
              <a:t>))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inetLoss</a:t>
            </a:r>
            <a:r>
              <a:rPr lang="en-US" sz="2000" baseline="0" dirty="0" smtClean="0">
                <a:latin typeface="Menlo Regular"/>
                <a:cs typeface="Menlo Regular"/>
                <a:sym typeface="Menlo Regular" charset="0"/>
              </a:rPr>
              <a:t> &lt; TARGET_LOSS)</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return port0;</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else</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return port1;</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a:t>
            </a:r>
            <a:r>
              <a:rPr lang="is-IS" sz="2000" baseline="0" dirty="0" smtClean="0">
                <a:latin typeface="Menlo Regular"/>
                <a:cs typeface="Menlo Regular"/>
                <a:sym typeface="Menlo Regular" charset="0"/>
              </a:rPr>
              <a:t>…</a:t>
            </a:r>
            <a:endParaRPr lang="en-US" sz="2000" baseline="0" dirty="0" smtClean="0">
              <a:latin typeface="Menlo Regular"/>
              <a:cs typeface="Menlo Regular"/>
              <a:sym typeface="Menlo Regular" charset="0"/>
            </a:endParaRPr>
          </a:p>
          <a:p>
            <a:r>
              <a:rPr lang="en-US" sz="2000" baseline="0" dirty="0" smtClean="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155267" y="4137379"/>
            <a:ext cx="1577622" cy="1030574"/>
          </a:xfrm>
          <a:prstGeom prst="rect">
            <a:avLst/>
          </a:prstGeom>
        </p:spPr>
      </p:pic>
      <p:sp>
        <p:nvSpPr>
          <p:cNvPr id="10" name="Rectangle 9"/>
          <p:cNvSpPr/>
          <p:nvPr/>
        </p:nvSpPr>
        <p:spPr>
          <a:xfrm>
            <a:off x="6705600" y="2590800"/>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77556" y="3124200"/>
            <a:ext cx="1580445" cy="2238022"/>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49333" y="1947333"/>
            <a:ext cx="1608668" cy="64346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60356" y="1679223"/>
            <a:ext cx="457200" cy="702219"/>
          </a:xfrm>
          <a:prstGeom prst="rect">
            <a:avLst/>
          </a:prstGeom>
        </p:spPr>
      </p:pic>
      <p:cxnSp>
        <p:nvCxnSpPr>
          <p:cNvPr id="30" name="Straight Connector 29"/>
          <p:cNvCxnSpPr>
            <a:stCxn id="9" idx="2"/>
          </p:cNvCxnSpPr>
          <p:nvPr/>
        </p:nvCxnSpPr>
        <p:spPr>
          <a:xfrm>
            <a:off x="6944078" y="5167953"/>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6944078" y="3505200"/>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314592" y="4434304"/>
            <a:ext cx="1296449" cy="369332"/>
          </a:xfrm>
          <a:prstGeom prst="rect">
            <a:avLst/>
          </a:prstGeom>
        </p:spPr>
        <p:txBody>
          <a:bodyPr wrap="none">
            <a:spAutoFit/>
          </a:bodyPr>
          <a:lstStyle/>
          <a:p>
            <a:r>
              <a:rPr lang="nl-NL" sz="1800" baseline="0" dirty="0" smtClean="0">
                <a:latin typeface="Menlo Regular"/>
                <a:cs typeface="Menlo Regular"/>
              </a:rPr>
              <a:t>Internet</a:t>
            </a:r>
            <a:endParaRPr lang="en-US" sz="1800" dirty="0"/>
          </a:p>
        </p:txBody>
      </p:sp>
      <p:sp>
        <p:nvSpPr>
          <p:cNvPr id="25" name="Freeform 24"/>
          <p:cNvSpPr/>
          <p:nvPr/>
        </p:nvSpPr>
        <p:spPr>
          <a:xfrm>
            <a:off x="7620001" y="3429000"/>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467597" y="5610579"/>
            <a:ext cx="457200" cy="702219"/>
          </a:xfrm>
          <a:prstGeom prst="rect">
            <a:avLst/>
          </a:prstGeom>
        </p:spPr>
      </p:pic>
      <p:sp>
        <p:nvSpPr>
          <p:cNvPr id="36" name="Rectangle 35"/>
          <p:cNvSpPr/>
          <p:nvPr/>
        </p:nvSpPr>
        <p:spPr>
          <a:xfrm>
            <a:off x="7765023" y="4346815"/>
            <a:ext cx="1435421" cy="646331"/>
          </a:xfrm>
          <a:prstGeom prst="rect">
            <a:avLst/>
          </a:prstGeom>
        </p:spPr>
        <p:txBody>
          <a:bodyPr wrap="none">
            <a:spAutoFit/>
          </a:bodyPr>
          <a:lstStyle/>
          <a:p>
            <a:r>
              <a:rPr lang="nl-NL" sz="1800" baseline="0" dirty="0" err="1" smtClean="0">
                <a:latin typeface="Menlo Regular"/>
                <a:cs typeface="Menlo Regular"/>
              </a:rPr>
              <a:t>dedicated</a:t>
            </a:r>
            <a:r>
              <a:rPr lang="nl-NL" sz="1800" baseline="0" dirty="0" smtClean="0">
                <a:latin typeface="Menlo Regular"/>
                <a:cs typeface="Menlo Regular"/>
              </a:rPr>
              <a:t/>
            </a:r>
            <a:br>
              <a:rPr lang="nl-NL" sz="1800" baseline="0" dirty="0" smtClean="0">
                <a:latin typeface="Menlo Regular"/>
                <a:cs typeface="Menlo Regular"/>
              </a:rPr>
            </a:br>
            <a:r>
              <a:rPr lang="nl-NL" sz="1800" baseline="0" dirty="0" smtClean="0">
                <a:latin typeface="Menlo Regular"/>
                <a:cs typeface="Menlo Regular"/>
              </a:rPr>
              <a:t>link</a:t>
            </a:r>
            <a:endParaRPr lang="en-US" sz="1800" dirty="0"/>
          </a:p>
        </p:txBody>
      </p:sp>
      <p:sp>
        <p:nvSpPr>
          <p:cNvPr id="29" name="Rectangle 28"/>
          <p:cNvSpPr/>
          <p:nvPr/>
        </p:nvSpPr>
        <p:spPr>
          <a:xfrm>
            <a:off x="6673588" y="3423946"/>
            <a:ext cx="833206" cy="307777"/>
          </a:xfrm>
          <a:prstGeom prst="rect">
            <a:avLst/>
          </a:prstGeom>
        </p:spPr>
        <p:txBody>
          <a:bodyPr wrap="none">
            <a:spAutoFit/>
          </a:bodyPr>
          <a:lstStyle/>
          <a:p>
            <a:r>
              <a:rPr lang="nl-NL" sz="1400" baseline="0" dirty="0" smtClean="0">
                <a:latin typeface="Menlo Regular"/>
                <a:cs typeface="Menlo Regular"/>
              </a:rPr>
              <a:t>port 0</a:t>
            </a:r>
            <a:endParaRPr lang="en-US" sz="1400" dirty="0"/>
          </a:p>
        </p:txBody>
      </p:sp>
      <p:sp>
        <p:nvSpPr>
          <p:cNvPr id="42" name="Rectangle 41"/>
          <p:cNvSpPr/>
          <p:nvPr/>
        </p:nvSpPr>
        <p:spPr>
          <a:xfrm>
            <a:off x="7983100" y="3280013"/>
            <a:ext cx="833206" cy="307777"/>
          </a:xfrm>
          <a:prstGeom prst="rect">
            <a:avLst/>
          </a:prstGeom>
        </p:spPr>
        <p:txBody>
          <a:bodyPr wrap="none">
            <a:spAutoFit/>
          </a:bodyPr>
          <a:lstStyle/>
          <a:p>
            <a:r>
              <a:rPr lang="nl-NL" sz="1400" baseline="0" dirty="0">
                <a:latin typeface="Menlo Regular"/>
                <a:cs typeface="Menlo Regular"/>
              </a:rPr>
              <a:t>p</a:t>
            </a:r>
            <a:r>
              <a:rPr lang="nl-NL" sz="1400" baseline="0" dirty="0" smtClean="0">
                <a:latin typeface="Menlo Regular"/>
                <a:cs typeface="Menlo Regular"/>
              </a:rPr>
              <a:t>ort 1</a:t>
            </a:r>
            <a:endParaRPr lang="en-US" sz="1400" dirty="0"/>
          </a:p>
        </p:txBody>
      </p:sp>
    </p:spTree>
    <p:extLst>
      <p:ext uri="{BB962C8B-B14F-4D97-AF65-F5344CB8AC3E}">
        <p14:creationId xmlns:p14="http://schemas.microsoft.com/office/powerpoint/2010/main" val="383790237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a:t>
            </a:r>
            <a:r>
              <a:rPr lang="en-US" sz="3600" dirty="0">
                <a:solidFill>
                  <a:srgbClr val="E46C0A"/>
                </a:solidFill>
              </a:rPr>
              <a:t> </a:t>
            </a:r>
            <a:r>
              <a:rPr lang="en-US" sz="3600" dirty="0" smtClean="0">
                <a:solidFill>
                  <a:srgbClr val="E46C0A"/>
                </a:solidFill>
              </a:rPr>
              <a:t>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smtClean="0"/>
              <a:t>Problems </a:t>
            </a:r>
            <a:r>
              <a:rPr lang="en-US" dirty="0"/>
              <a:t>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t>
            </a:r>
            <a:r>
              <a:rPr lang="en-US" sz="3600" dirty="0" smtClean="0"/>
              <a:t>only a </a:t>
            </a:r>
            <a:r>
              <a:rPr lang="en-US" sz="3600" dirty="0"/>
              <a:t>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5699659" y="6044083"/>
            <a:ext cx="2992790"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smtClean="0">
                <a:solidFill>
                  <a:srgbClr val="000090"/>
                </a:solidFill>
                <a:latin typeface="Arial" pitchFamily="-105" charset="0"/>
                <a:ea typeface="ＭＳ Ｐゴシック" pitchFamily="-105" charset="-128"/>
                <a:cs typeface="ＭＳ Ｐゴシック" pitchFamily="-105" charset="-128"/>
              </a:rPr>
              <a:t>entries; more if under </a:t>
            </a:r>
            <a:r>
              <a:rPr lang="en-US" altLang="zh-CN" baseline="0" dirty="0" smtClean="0">
                <a:solidFill>
                  <a:srgbClr val="FF0000"/>
                </a:solidFill>
                <a:latin typeface="Arial" pitchFamily="-105" charset="0"/>
                <a:ea typeface="ＭＳ Ｐゴシック" pitchFamily="-105" charset="-128"/>
                <a:cs typeface="ＭＳ Ｐゴシック" pitchFamily="-105" charset="-128"/>
              </a:rPr>
              <a:t>attacks</a:t>
            </a:r>
            <a:endParaRPr kumimoji="0" lang="en-US" i="0" u="none" strike="noStrike" kern="0" cap="none" spc="0" normalizeH="0" baseline="0" noProof="0" dirty="0">
              <a:ln>
                <a:noFill/>
              </a:ln>
              <a:solidFill>
                <a:srgbClr val="FF000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751706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a:t>
            </a:r>
            <a:r>
              <a:rPr lang="nl-NL" baseline="0" dirty="0" smtClean="0">
                <a:latin typeface="+mn-lt"/>
                <a:cs typeface="Menlo Regular"/>
              </a:rPr>
              <a:t>16,000,000               =  16M  40x</a:t>
            </a:r>
            <a:r>
              <a:rPr lang="nl-NL" baseline="0" dirty="0" smtClean="0">
                <a:latin typeface="+mn-lt"/>
                <a:cs typeface="Menlo Regular"/>
              </a:rPr>
              <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a:t>
            </a:r>
            <a:r>
              <a:rPr lang="nl-NL" baseline="0" dirty="0" smtClean="0">
                <a:latin typeface="+mn-lt"/>
                <a:cs typeface="Menlo Regular"/>
              </a:rPr>
              <a:t>404K  </a:t>
            </a:r>
            <a:r>
              <a:rPr lang="nl-NL" baseline="0" dirty="0" smtClean="0">
                <a:latin typeface="+mn-lt"/>
                <a:cs typeface="Menlo Regular"/>
              </a:rPr>
              <a:t>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a:t>
            </a:r>
            <a:r>
              <a:rPr lang="nl-NL" baseline="0" dirty="0" smtClean="0">
                <a:latin typeface="+mn-lt"/>
                <a:cs typeface="Menlo Regular"/>
              </a:rPr>
              <a:t> </a:t>
            </a:r>
            <a:r>
              <a:rPr lang="nl-NL" baseline="0" dirty="0" smtClean="0">
                <a:latin typeface="+mn-lt"/>
                <a:cs typeface="Menlo Regular"/>
              </a:rPr>
              <a:t>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a:t>USTC </a:t>
            </a:r>
            <a:r>
              <a:rPr lang="en-US" dirty="0" smtClean="0"/>
              <a:t>Multi-table for POP [</a:t>
            </a:r>
            <a:r>
              <a:rPr lang="en-US" dirty="0" err="1" smtClean="0"/>
              <a:t>Xinyu</a:t>
            </a:r>
            <a:r>
              <a:rPr lang="en-US" dirty="0" smtClean="0"/>
              <a:t> </a:t>
            </a:r>
            <a:r>
              <a:rPr lang="en-US" dirty="0" err="1" smtClean="0"/>
              <a:t>Feng</a:t>
            </a:r>
            <a:r>
              <a:rPr lang="en-US" dirty="0" smtClean="0"/>
              <a:t>, Chunhui’2015]</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Tree>
    <p:extLst>
      <p:ext uri="{BB962C8B-B14F-4D97-AF65-F5344CB8AC3E}">
        <p14:creationId xmlns:p14="http://schemas.microsoft.com/office/powerpoint/2010/main" val="1319878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Add Slides on USTC/POP</a:t>
            </a:r>
            <a:endParaRPr lang="en-US" sz="3600" dirty="0">
              <a:solidFill>
                <a:srgbClr val="E46C0A"/>
              </a:solidFill>
            </a:endParaRPr>
          </a:p>
        </p:txBody>
      </p:sp>
    </p:spTree>
    <p:extLst>
      <p:ext uri="{BB962C8B-B14F-4D97-AF65-F5344CB8AC3E}">
        <p14:creationId xmlns:p14="http://schemas.microsoft.com/office/powerpoint/2010/main" val="1750722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smtClean="0"/>
              <a:t>Problems </a:t>
            </a:r>
            <a:r>
              <a:rPr lang="en-US" dirty="0" smtClean="0"/>
              <a:t>of Maple using trace tree</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may need to be punted as </a:t>
            </a:r>
            <a:r>
              <a:rPr lang="en-US" dirty="0" smtClean="0"/>
              <a:t>well</a:t>
            </a:r>
          </a:p>
          <a:p>
            <a:pPr lvl="1"/>
            <a:r>
              <a:rPr lang="en-US" dirty="0" smtClean="0"/>
              <a:t>Realistic goal: Maximize </a:t>
            </a:r>
            <a:r>
              <a:rPr lang="en-US" dirty="0"/>
              <a:t>flow table hit using minimal flow table size</a:t>
            </a:r>
          </a:p>
          <a:p>
            <a:pPr lvl="1"/>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Proof that y = MAC % k has no Compact FT</a:t>
            </a:r>
            <a:endParaRPr lang="en-US" sz="3200" dirty="0"/>
          </a:p>
        </p:txBody>
      </p:sp>
      <p:sp>
        <p:nvSpPr>
          <p:cNvPr id="3" name="Content Placeholder 2"/>
          <p:cNvSpPr>
            <a:spLocks noGrp="1"/>
          </p:cNvSpPr>
          <p:nvPr>
            <p:ph idx="1"/>
          </p:nvPr>
        </p:nvSpPr>
        <p:spPr>
          <a:xfrm>
            <a:off x="125413" y="990600"/>
            <a:ext cx="8806920" cy="5334000"/>
          </a:xfrm>
        </p:spPr>
        <p:txBody>
          <a:bodyPr/>
          <a:lstStyle/>
          <a:p>
            <a:r>
              <a:rPr lang="en-US" dirty="0" smtClean="0"/>
              <a:t>Prove by contradiction. </a:t>
            </a:r>
          </a:p>
          <a:p>
            <a:pPr lvl="1"/>
            <a:r>
              <a:rPr lang="en-US" dirty="0" smtClean="0"/>
              <a:t>Assume it has a flow table representation with less than 2</a:t>
            </a:r>
            <a:r>
              <a:rPr lang="en-US" baseline="30000" dirty="0" smtClean="0"/>
              <a:t>48</a:t>
            </a:r>
            <a:r>
              <a:rPr lang="en-US" dirty="0" smtClean="0"/>
              <a:t> entries.</a:t>
            </a:r>
            <a:endParaRPr lang="en-US" dirty="0"/>
          </a:p>
          <a:p>
            <a:pPr marL="457200" lvl="1" indent="0">
              <a:buNone/>
            </a:pPr>
            <a:r>
              <a:rPr lang="en-US" dirty="0" smtClean="0"/>
              <a:t>=&gt; There is one </a:t>
            </a:r>
            <a:r>
              <a:rPr lang="en-US" dirty="0" smtClean="0"/>
              <a:t>flow rule </a:t>
            </a:r>
            <a:r>
              <a:rPr lang="en-US" dirty="0" smtClean="0"/>
              <a:t>with at least one wildcard bit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Make all but one * bits 0. Assume the </a:t>
            </a:r>
            <a:r>
              <a:rPr lang="en-US" dirty="0" smtClean="0"/>
              <a:t>only * bit is the t-</a:t>
            </a:r>
            <a:r>
              <a:rPr lang="en-US" dirty="0" err="1" smtClean="0"/>
              <a:t>th</a:t>
            </a:r>
            <a:r>
              <a:rPr lang="en-US" dirty="0" smtClean="0"/>
              <a:t> bit. Assume </a:t>
            </a:r>
            <a:r>
              <a:rPr lang="en-US" dirty="0" smtClean="0"/>
              <a:t>MAC is m when the the t-</a:t>
            </a:r>
            <a:r>
              <a:rPr lang="en-US" dirty="0" err="1" smtClean="0"/>
              <a:t>th</a:t>
            </a:r>
            <a:r>
              <a:rPr lang="en-US" dirty="0" smtClean="0"/>
              <a:t> bit is 0.</a:t>
            </a:r>
          </a:p>
          <a:p>
            <a:pPr marL="457200" lvl="1" indent="0">
              <a:buNone/>
            </a:pPr>
            <a:r>
              <a:rPr lang="en-US" dirty="0" smtClean="0"/>
              <a:t>=&gt; m % k = (m+2</a:t>
            </a:r>
            <a:r>
              <a:rPr lang="en-US" baseline="30000" dirty="0" smtClean="0"/>
              <a:t>t</a:t>
            </a:r>
            <a:r>
              <a:rPr lang="en-US" dirty="0" smtClean="0"/>
              <a:t>) % k</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67390311"/>
              </p:ext>
            </p:extLst>
          </p:nvPr>
        </p:nvGraphicFramePr>
        <p:xfrm>
          <a:off x="1224076" y="3113620"/>
          <a:ext cx="6000815" cy="1676400"/>
        </p:xfrm>
        <a:graphic>
          <a:graphicData uri="http://schemas.openxmlformats.org/drawingml/2006/table">
            <a:tbl>
              <a:tblPr firstRow="1" bandRow="1">
                <a:tableStyleId>{3C2FFA5D-87B4-456A-9821-1D502468CF0F}</a:tableStyleId>
              </a:tblPr>
              <a:tblGrid>
                <a:gridCol w="4208704"/>
                <a:gridCol w="1792111"/>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baseline="0" dirty="0" smtClean="0"/>
                        <a:t>0000000</a:t>
                      </a:r>
                      <a:endParaRPr lang="en-US" sz="1600" baseline="-25000" dirty="0"/>
                    </a:p>
                  </a:txBody>
                  <a:tcPr/>
                </a:tc>
                <a:tc>
                  <a:txBody>
                    <a:bodyPr/>
                    <a:lstStyle/>
                    <a:p>
                      <a:pPr algn="ctr"/>
                      <a:r>
                        <a:rPr lang="en-US" sz="1600" dirty="0" smtClean="0"/>
                        <a:t>y=0</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solidFill>
                            <a:srgbClr val="FF0000"/>
                          </a:solidFill>
                        </a:rPr>
                        <a:t>1010*00010*000</a:t>
                      </a:r>
                      <a:endParaRPr lang="en-US" sz="160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a:t>
                      </a:r>
                      <a:r>
                        <a:rPr lang="en-US" sz="1600" dirty="0" err="1" smtClean="0"/>
                        <a:t>val</a:t>
                      </a:r>
                      <a:endParaRPr lang="en-US" sz="1600" baseline="0" dirty="0" smtClean="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bl>
          </a:graphicData>
        </a:graphic>
      </p:graphicFrame>
    </p:spTree>
    <p:extLst>
      <p:ext uri="{BB962C8B-B14F-4D97-AF65-F5344CB8AC3E}">
        <p14:creationId xmlns:p14="http://schemas.microsoft.com/office/powerpoint/2010/main" val="3574588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a:t>
            </a:r>
            <a:r>
              <a:rPr lang="en-US" sz="3200" dirty="0" smtClean="0"/>
              <a:t>: Basic Idea</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Basic </a:t>
            </a:r>
            <a:r>
              <a:rPr lang="en-US" dirty="0" smtClean="0"/>
              <a:t>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12763</TotalTime>
  <Words>10034</Words>
  <Application>Microsoft Macintosh PowerPoint</Application>
  <PresentationFormat>On-screen Show (4:3)</PresentationFormat>
  <Paragraphs>1906</Paragraphs>
  <Slides>121</Slides>
  <Notes>114</Notes>
  <HiddenSlides>29</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Blank Presentation</vt:lpstr>
      <vt:lpstr>Algorithmic SDN Programming: Toward High-Level, Datapath Oblivious SDN Programming</vt:lpstr>
      <vt:lpstr>What is SDN?</vt:lpstr>
      <vt:lpstr>What is SDN: a “Main-Stream” View</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Control-Plane Abstraction View</vt:lpstr>
      <vt:lpstr>Our Goal</vt:lpstr>
      <vt:lpstr>Some Main Current Use Cases of SDN</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Tradeoffs Between Tracking Overhead and Precision</vt:lpstr>
      <vt:lpstr>Using Dependency Table</vt:lpstr>
      <vt:lpstr>Using Dependency Table</vt:lpstr>
      <vt:lpstr>Using Dependency Table</vt:lpstr>
      <vt:lpstr>Using Dependency Table</vt:lpstr>
      <vt:lpstr>Using Dependency Table</vt:lpstr>
      <vt:lpstr>Maple/ASU Components</vt:lpstr>
      <vt:lpstr>Evaluations: Time to Recover from Failures </vt:lpstr>
      <vt:lpstr>Comments</vt:lpstr>
      <vt:lpstr>Example App: Maple-WAN</vt:lpstr>
      <vt:lpstr>Outline</vt:lpstr>
      <vt:lpstr>Maple Demo</vt:lpstr>
      <vt:lpstr>Outline</vt:lpstr>
      <vt:lpstr>Problems of Trace Tree</vt:lpstr>
      <vt:lpstr>Why is Multi-Table Important for Quality  (A Simple GBP Example)?</vt:lpstr>
      <vt:lpstr>More Efficient Multi-Table (2 Tables) Design</vt:lpstr>
      <vt:lpstr>More Efficient Multi-Table (3 Tables) Design</vt:lpstr>
      <vt:lpstr>Outline</vt:lpstr>
      <vt:lpstr>Add Slides on USTC/POP</vt:lpstr>
      <vt:lpstr>Outline</vt:lpstr>
      <vt:lpstr>Magellan: Ideal Design Goal</vt:lpstr>
      <vt:lpstr>An Example FT-Friendly AP</vt:lpstr>
      <vt:lpstr>An Example FT-Unfriendly AP</vt:lpstr>
      <vt:lpstr>Proof that y = MAC % k has no Compact FT</vt:lpstr>
      <vt:lpstr>Magellan: Basic Idea</vt:lpstr>
      <vt:lpstr>Magellan: Basic Ideas</vt:lpstr>
      <vt:lpstr>Example</vt:lpstr>
      <vt:lpstr>Example</vt:lpstr>
      <vt:lpstr>Problem of Naïve Table Mapping</vt:lpstr>
      <vt:lpstr>More Examples of CM Statements</vt:lpstr>
      <vt:lpstr>CM Propagation through Data-Flow Analysis</vt:lpstr>
      <vt:lpstr>CM Propagation through Data-Flow Analysis</vt:lpstr>
      <vt:lpstr>Map -&gt; Map-Explore</vt:lpstr>
      <vt:lpstr>Magellan Optimizations: Reduce #Tables</vt:lpstr>
      <vt:lpstr>Magellan Optimizations: Auto State Change Detection</vt:lpstr>
      <vt:lpstr>Magellan: Main Components and Workflow</vt:lpstr>
      <vt:lpstr>Software Architecture w/ Network AP</vt:lpstr>
      <vt:lpstr>Status and Goal</vt:lpstr>
      <vt:lpstr>Thank You</vt:lpstr>
      <vt:lpstr>A Simple ScienceNET Example Controller</vt:lpstr>
      <vt:lpstr>End Result: Flow Table</vt:lpstr>
      <vt:lpstr>More Efficient Flow Tables using OF 1.3</vt:lpstr>
      <vt:lpstr>Software Architecture w/ Network Program Lang</vt:lpstr>
      <vt:lpstr>A Simple ScienceNET Example Controller</vt:lpstr>
      <vt:lpstr>An Evolution View of Intradomain Routing Toward SDN</vt:lpstr>
      <vt:lpstr>An Evolution View of Intradomain Routing Toward SDN</vt:lpstr>
      <vt:lpstr>Status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1007</cp:revision>
  <cp:lastPrinted>2011-12-21T04:26:34Z</cp:lastPrinted>
  <dcterms:modified xsi:type="dcterms:W3CDTF">2015-12-02T16:02:27Z</dcterms:modified>
  <cp:category/>
</cp:coreProperties>
</file>